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981692-11B5-4B51-822A-4F01EB65BBD8}" type="datetimeFigureOut">
              <a:rPr lang="es-MX" smtClean="0"/>
              <a:t>16/03/2022</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4F0710-59AE-4AC2-A72B-BE4EF67F3E34}" type="slidenum">
              <a:rPr lang="es-MX" smtClean="0"/>
              <a:t>‹Nº›</a:t>
            </a:fld>
            <a:endParaRPr lang="es-MX"/>
          </a:p>
        </p:txBody>
      </p:sp>
    </p:spTree>
    <p:extLst>
      <p:ext uri="{BB962C8B-B14F-4D97-AF65-F5344CB8AC3E}">
        <p14:creationId xmlns:p14="http://schemas.microsoft.com/office/powerpoint/2010/main" val="4274428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994F0710-59AE-4AC2-A72B-BE4EF67F3E34}" type="slidenum">
              <a:rPr lang="es-MX" smtClean="0"/>
              <a:t>2</a:t>
            </a:fld>
            <a:endParaRPr lang="es-MX"/>
          </a:p>
        </p:txBody>
      </p:sp>
    </p:spTree>
    <p:extLst>
      <p:ext uri="{BB962C8B-B14F-4D97-AF65-F5344CB8AC3E}">
        <p14:creationId xmlns:p14="http://schemas.microsoft.com/office/powerpoint/2010/main" val="2848495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4092778E-AB71-481F-B917-0E64F1F61BB1}" type="datetimeFigureOut">
              <a:rPr lang="es-MX" smtClean="0"/>
              <a:t>16/03/2022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A5568F9-0E0E-4AD4-B63A-4FBB50F09D35}" type="slidenum">
              <a:rPr lang="es-MX" smtClean="0"/>
              <a:t>‹Nº›</a:t>
            </a:fld>
            <a:endParaRPr lang="es-MX"/>
          </a:p>
        </p:txBody>
      </p:sp>
    </p:spTree>
    <p:extLst>
      <p:ext uri="{BB962C8B-B14F-4D97-AF65-F5344CB8AC3E}">
        <p14:creationId xmlns:p14="http://schemas.microsoft.com/office/powerpoint/2010/main" val="3463259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092778E-AB71-481F-B917-0E64F1F61BB1}" type="datetimeFigureOut">
              <a:rPr lang="es-MX" smtClean="0"/>
              <a:t>16/03/2022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A5568F9-0E0E-4AD4-B63A-4FBB50F09D35}" type="slidenum">
              <a:rPr lang="es-MX" smtClean="0"/>
              <a:t>‹Nº›</a:t>
            </a:fld>
            <a:endParaRPr lang="es-MX"/>
          </a:p>
        </p:txBody>
      </p:sp>
    </p:spTree>
    <p:extLst>
      <p:ext uri="{BB962C8B-B14F-4D97-AF65-F5344CB8AC3E}">
        <p14:creationId xmlns:p14="http://schemas.microsoft.com/office/powerpoint/2010/main" val="1030704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092778E-AB71-481F-B917-0E64F1F61BB1}" type="datetimeFigureOut">
              <a:rPr lang="es-MX" smtClean="0"/>
              <a:t>16/03/2022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A5568F9-0E0E-4AD4-B63A-4FBB50F09D35}" type="slidenum">
              <a:rPr lang="es-MX" smtClean="0"/>
              <a:t>‹Nº›</a:t>
            </a:fld>
            <a:endParaRPr lang="es-MX"/>
          </a:p>
        </p:txBody>
      </p:sp>
    </p:spTree>
    <p:extLst>
      <p:ext uri="{BB962C8B-B14F-4D97-AF65-F5344CB8AC3E}">
        <p14:creationId xmlns:p14="http://schemas.microsoft.com/office/powerpoint/2010/main" val="3556299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092778E-AB71-481F-B917-0E64F1F61BB1}" type="datetimeFigureOut">
              <a:rPr lang="es-MX" smtClean="0"/>
              <a:t>16/03/2022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A5568F9-0E0E-4AD4-B63A-4FBB50F09D35}" type="slidenum">
              <a:rPr lang="es-MX" smtClean="0"/>
              <a:t>‹Nº›</a:t>
            </a:fld>
            <a:endParaRPr lang="es-MX"/>
          </a:p>
        </p:txBody>
      </p:sp>
    </p:spTree>
    <p:extLst>
      <p:ext uri="{BB962C8B-B14F-4D97-AF65-F5344CB8AC3E}">
        <p14:creationId xmlns:p14="http://schemas.microsoft.com/office/powerpoint/2010/main" val="1528073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092778E-AB71-481F-B917-0E64F1F61BB1}" type="datetimeFigureOut">
              <a:rPr lang="es-MX" smtClean="0"/>
              <a:t>16/03/2022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A5568F9-0E0E-4AD4-B63A-4FBB50F09D35}" type="slidenum">
              <a:rPr lang="es-MX" smtClean="0"/>
              <a:t>‹Nº›</a:t>
            </a:fld>
            <a:endParaRPr lang="es-MX"/>
          </a:p>
        </p:txBody>
      </p:sp>
    </p:spTree>
    <p:extLst>
      <p:ext uri="{BB962C8B-B14F-4D97-AF65-F5344CB8AC3E}">
        <p14:creationId xmlns:p14="http://schemas.microsoft.com/office/powerpoint/2010/main" val="2338830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092778E-AB71-481F-B917-0E64F1F61BB1}" type="datetimeFigureOut">
              <a:rPr lang="es-MX" smtClean="0"/>
              <a:t>16/03/2022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A5568F9-0E0E-4AD4-B63A-4FBB50F09D35}" type="slidenum">
              <a:rPr lang="es-MX" smtClean="0"/>
              <a:t>‹Nº›</a:t>
            </a:fld>
            <a:endParaRPr lang="es-MX"/>
          </a:p>
        </p:txBody>
      </p:sp>
    </p:spTree>
    <p:extLst>
      <p:ext uri="{BB962C8B-B14F-4D97-AF65-F5344CB8AC3E}">
        <p14:creationId xmlns:p14="http://schemas.microsoft.com/office/powerpoint/2010/main" val="2681777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4092778E-AB71-481F-B917-0E64F1F61BB1}" type="datetimeFigureOut">
              <a:rPr lang="es-MX" smtClean="0"/>
              <a:t>16/03/2022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9A5568F9-0E0E-4AD4-B63A-4FBB50F09D35}" type="slidenum">
              <a:rPr lang="es-MX" smtClean="0"/>
              <a:t>‹Nº›</a:t>
            </a:fld>
            <a:endParaRPr lang="es-MX"/>
          </a:p>
        </p:txBody>
      </p:sp>
    </p:spTree>
    <p:extLst>
      <p:ext uri="{BB962C8B-B14F-4D97-AF65-F5344CB8AC3E}">
        <p14:creationId xmlns:p14="http://schemas.microsoft.com/office/powerpoint/2010/main" val="2641183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4092778E-AB71-481F-B917-0E64F1F61BB1}" type="datetimeFigureOut">
              <a:rPr lang="es-MX" smtClean="0"/>
              <a:t>16/03/2022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9A5568F9-0E0E-4AD4-B63A-4FBB50F09D35}" type="slidenum">
              <a:rPr lang="es-MX" smtClean="0"/>
              <a:t>‹Nº›</a:t>
            </a:fld>
            <a:endParaRPr lang="es-MX"/>
          </a:p>
        </p:txBody>
      </p:sp>
    </p:spTree>
    <p:extLst>
      <p:ext uri="{BB962C8B-B14F-4D97-AF65-F5344CB8AC3E}">
        <p14:creationId xmlns:p14="http://schemas.microsoft.com/office/powerpoint/2010/main" val="114257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092778E-AB71-481F-B917-0E64F1F61BB1}" type="datetimeFigureOut">
              <a:rPr lang="es-MX" smtClean="0"/>
              <a:t>16/03/2022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9A5568F9-0E0E-4AD4-B63A-4FBB50F09D35}" type="slidenum">
              <a:rPr lang="es-MX" smtClean="0"/>
              <a:t>‹Nº›</a:t>
            </a:fld>
            <a:endParaRPr lang="es-MX"/>
          </a:p>
        </p:txBody>
      </p:sp>
    </p:spTree>
    <p:extLst>
      <p:ext uri="{BB962C8B-B14F-4D97-AF65-F5344CB8AC3E}">
        <p14:creationId xmlns:p14="http://schemas.microsoft.com/office/powerpoint/2010/main" val="1260105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092778E-AB71-481F-B917-0E64F1F61BB1}" type="datetimeFigureOut">
              <a:rPr lang="es-MX" smtClean="0"/>
              <a:t>16/03/2022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A5568F9-0E0E-4AD4-B63A-4FBB50F09D35}" type="slidenum">
              <a:rPr lang="es-MX" smtClean="0"/>
              <a:t>‹Nº›</a:t>
            </a:fld>
            <a:endParaRPr lang="es-MX"/>
          </a:p>
        </p:txBody>
      </p:sp>
    </p:spTree>
    <p:extLst>
      <p:ext uri="{BB962C8B-B14F-4D97-AF65-F5344CB8AC3E}">
        <p14:creationId xmlns:p14="http://schemas.microsoft.com/office/powerpoint/2010/main" val="1103784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092778E-AB71-481F-B917-0E64F1F61BB1}" type="datetimeFigureOut">
              <a:rPr lang="es-MX" smtClean="0"/>
              <a:t>16/03/2022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A5568F9-0E0E-4AD4-B63A-4FBB50F09D35}" type="slidenum">
              <a:rPr lang="es-MX" smtClean="0"/>
              <a:t>‹Nº›</a:t>
            </a:fld>
            <a:endParaRPr lang="es-MX"/>
          </a:p>
        </p:txBody>
      </p:sp>
    </p:spTree>
    <p:extLst>
      <p:ext uri="{BB962C8B-B14F-4D97-AF65-F5344CB8AC3E}">
        <p14:creationId xmlns:p14="http://schemas.microsoft.com/office/powerpoint/2010/main" val="97440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92778E-AB71-481F-B917-0E64F1F61BB1}" type="datetimeFigureOut">
              <a:rPr lang="es-MX" smtClean="0"/>
              <a:t>16/03/2022</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5568F9-0E0E-4AD4-B63A-4FBB50F09D35}" type="slidenum">
              <a:rPr lang="es-MX" smtClean="0"/>
              <a:t>‹Nº›</a:t>
            </a:fld>
            <a:endParaRPr lang="es-MX"/>
          </a:p>
        </p:txBody>
      </p:sp>
    </p:spTree>
    <p:extLst>
      <p:ext uri="{BB962C8B-B14F-4D97-AF65-F5344CB8AC3E}">
        <p14:creationId xmlns:p14="http://schemas.microsoft.com/office/powerpoint/2010/main" val="3995650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pronatural08.cucei.udg.mx/escudo.gi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8"/>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8 Rectángulo"/>
          <p:cNvSpPr/>
          <p:nvPr/>
        </p:nvSpPr>
        <p:spPr>
          <a:xfrm>
            <a:off x="0" y="0"/>
            <a:ext cx="2987824" cy="6858000"/>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2 Rectángulo"/>
          <p:cNvSpPr/>
          <p:nvPr/>
        </p:nvSpPr>
        <p:spPr>
          <a:xfrm>
            <a:off x="2952328" y="0"/>
            <a:ext cx="2987824" cy="6858000"/>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Rectángulo 1"/>
          <p:cNvSpPr/>
          <p:nvPr/>
        </p:nvSpPr>
        <p:spPr>
          <a:xfrm>
            <a:off x="5940152" y="40545"/>
            <a:ext cx="3203848" cy="6232475"/>
          </a:xfrm>
          <a:prstGeom prst="rect">
            <a:avLst/>
          </a:prstGeom>
        </p:spPr>
        <p:txBody>
          <a:bodyPr wrap="square">
            <a:spAutoFit/>
          </a:bodyPr>
          <a:lstStyle/>
          <a:p>
            <a:r>
              <a:rPr lang="es-ES" sz="700" dirty="0"/>
              <a:t>Exceptuándose de esta disposición las peticiones provenientes de las autoridades escolares.</a:t>
            </a:r>
            <a:endParaRPr lang="es-MX" sz="700" dirty="0"/>
          </a:p>
          <a:p>
            <a:r>
              <a:rPr lang="es-ES" sz="700" b="1" dirty="0"/>
              <a:t>Artículo 8.</a:t>
            </a:r>
            <a:r>
              <a:rPr lang="es-ES" sz="700" dirty="0"/>
              <a:t> El profesor deberá de guardar distancia y el debido respeto para con sus alumnos, utilizando un lenguaje apropiado y evitará el uso de palabras altisonantes.</a:t>
            </a:r>
            <a:endParaRPr lang="es-MX" sz="700" dirty="0"/>
          </a:p>
          <a:p>
            <a:r>
              <a:rPr lang="es-ES" sz="700" b="1" dirty="0"/>
              <a:t>Artículo 9.</a:t>
            </a:r>
            <a:r>
              <a:rPr lang="es-ES" sz="700" dirty="0"/>
              <a:t> El profesor no deberá de solicitar y/o recibir gratificaciones por justificar faltas o anotar calificaciones aprobatorias.</a:t>
            </a:r>
            <a:endParaRPr lang="es-MX" sz="700" dirty="0"/>
          </a:p>
          <a:p>
            <a:r>
              <a:rPr lang="es-ES" sz="700" b="1" dirty="0"/>
              <a:t>Artículo 10.</a:t>
            </a:r>
            <a:r>
              <a:rPr lang="es-ES" sz="700" dirty="0"/>
              <a:t> El profesor no deberá de citar alumnos fuera de las instalaciones de la preparatoria, cuando no se justifiquen académicamente y/o afecte las clases del grupo en caso de ser justificable será en espacios públicos.</a:t>
            </a:r>
            <a:endParaRPr lang="es-MX" sz="700" dirty="0"/>
          </a:p>
          <a:p>
            <a:r>
              <a:rPr lang="es-ES" sz="700" b="1" dirty="0"/>
              <a:t>Artículo 11</a:t>
            </a:r>
            <a:r>
              <a:rPr lang="es-ES" sz="700" dirty="0"/>
              <a:t>. Cuando por necesidad del programa el profesor tenga que llevar su grupo fuera de la preparatoria, deberá ser solicitado con anticipación y por escrito a la dirección, para que ésta lo determine informando al resto de los profesores  por escrito de resultar procedente, además de solicitar a los alumnos portar el uniforme oficial y el permiso autorizado por el padre o tutor.</a:t>
            </a:r>
            <a:endParaRPr lang="es-MX" sz="700" dirty="0"/>
          </a:p>
          <a:p>
            <a:r>
              <a:rPr lang="es-ES" sz="700" b="1" dirty="0"/>
              <a:t>Artículo 12.</a:t>
            </a:r>
            <a:r>
              <a:rPr lang="es-ES" sz="700" dirty="0"/>
              <a:t> El profesor deberá de prestar sus servicios de tutoría y asesoría cuando sean requeridos y recibirá el reconocimiento  correspondiente.</a:t>
            </a:r>
            <a:endParaRPr lang="es-MX" sz="700" dirty="0"/>
          </a:p>
          <a:p>
            <a:r>
              <a:rPr lang="es-ES" sz="700" b="1" dirty="0"/>
              <a:t>Artículo 13</a:t>
            </a:r>
            <a:r>
              <a:rPr lang="es-ES" sz="700" dirty="0"/>
              <a:t>. Es obligación del profesor  informar a los alumnos el criterio de evaluación  aprobado por el colegio departamental así como la calificación parcial y final del curso.</a:t>
            </a:r>
            <a:endParaRPr lang="es-MX" sz="700" dirty="0"/>
          </a:p>
          <a:p>
            <a:r>
              <a:rPr lang="es-ES" sz="700" b="1" dirty="0"/>
              <a:t>Artículo 14</a:t>
            </a:r>
            <a:r>
              <a:rPr lang="es-ES" sz="700" dirty="0"/>
              <a:t>. El profesor el primer día de clases dará a conocer el programa a desarrollar durante el semestre, los criterios de evaluación, la bibliografía sugerida y el cronograma del curso.</a:t>
            </a:r>
            <a:endParaRPr lang="es-MX" sz="700" dirty="0"/>
          </a:p>
          <a:p>
            <a:r>
              <a:rPr lang="es-MX" sz="700" b="1" dirty="0"/>
              <a:t>Artículo 15.</a:t>
            </a:r>
            <a:r>
              <a:rPr lang="es-MX" sz="700" dirty="0"/>
              <a:t> El profesor deberá entregar mensualmente el reporte académico a coordinación académica y el reporte de asistencias de las unidades de aprendizaje que imparta contemplando La siguiente simbología  </a:t>
            </a:r>
            <a:r>
              <a:rPr lang="es-ES" sz="700" dirty="0"/>
              <a:t>Las  asistencias   serán   registradas  en las listas de la siguiente manera por hora  clase;   ( . ) asistencia,  ( I ) falta,     ( J )   justificación,   (R)  retardo,  ( F)  falta  registrada por la administración en color rojo.</a:t>
            </a:r>
            <a:endParaRPr lang="es-MX" sz="700" dirty="0"/>
          </a:p>
          <a:p>
            <a:r>
              <a:rPr lang="es-ES" sz="700" b="1" dirty="0"/>
              <a:t>Artículo 16</a:t>
            </a:r>
            <a:r>
              <a:rPr lang="es-ES" sz="700" dirty="0"/>
              <a:t>. El profesor deberá impartir su clase independientemente de la cantidad de alumnos que se encuentren presentes.</a:t>
            </a:r>
            <a:endParaRPr lang="es-MX" sz="700" dirty="0"/>
          </a:p>
          <a:p>
            <a:r>
              <a:rPr lang="es-MX" sz="700" b="1" dirty="0"/>
              <a:t>Artículo 17</a:t>
            </a:r>
            <a:r>
              <a:rPr lang="es-MX" sz="700" dirty="0"/>
              <a:t>. El profesor deberá ser puntual en su hora de clases, teniendo como tolerancia 10 minutos </a:t>
            </a:r>
            <a:r>
              <a:rPr lang="es-ES" sz="700" dirty="0"/>
              <a:t>Y dependiendo a las situaciones académicas y administrativas que se le soliciten.</a:t>
            </a:r>
            <a:endParaRPr lang="es-MX" sz="700" dirty="0"/>
          </a:p>
          <a:p>
            <a:r>
              <a:rPr lang="es-ES" sz="700" b="1" dirty="0"/>
              <a:t>Artículo 18.</a:t>
            </a:r>
            <a:r>
              <a:rPr lang="es-ES" sz="700" dirty="0"/>
              <a:t> El profesor no deberá  gestionar con otros profesores justificación de faltas y/o calificaciones aprobatorias  para favorecer a los alumnos.</a:t>
            </a:r>
            <a:endParaRPr lang="es-MX" sz="700" dirty="0"/>
          </a:p>
          <a:p>
            <a:r>
              <a:rPr lang="es-ES" sz="700" b="1" dirty="0"/>
              <a:t>Artículo 19.</a:t>
            </a:r>
            <a:r>
              <a:rPr lang="es-ES" sz="700" dirty="0"/>
              <a:t> El profesor  deberá cumplir con su horario de clase, por lo que no deberá abandonar el aula antes.</a:t>
            </a:r>
            <a:endParaRPr lang="es-MX" sz="700" dirty="0"/>
          </a:p>
          <a:p>
            <a:r>
              <a:rPr lang="es-ES" sz="700" b="1" dirty="0"/>
              <a:t>Artículo 20.</a:t>
            </a:r>
            <a:r>
              <a:rPr lang="es-ES" sz="700" dirty="0"/>
              <a:t> El profesor   deberá   respetar   los 55 minutos por hora    clase  sin  interferir  en  el  horario    asignado  a  otro académico.</a:t>
            </a:r>
            <a:endParaRPr lang="es-MX" sz="700" dirty="0"/>
          </a:p>
          <a:p>
            <a:r>
              <a:rPr lang="es-MX" sz="700" b="1" dirty="0"/>
              <a:t>Artículo 21.</a:t>
            </a:r>
            <a:r>
              <a:rPr lang="es-MX" sz="700" dirty="0"/>
              <a:t> </a:t>
            </a:r>
            <a:r>
              <a:rPr lang="es-ES" sz="700" dirty="0"/>
              <a:t>El ingreso al aula será puntual y registrara falta con permiso de ingreso al aula a los alumnos que lleguen después de 10 min. Y retardo a los que estén en el rango del ingreso y los 10 min.</a:t>
            </a:r>
            <a:endParaRPr lang="es-MX" sz="700" dirty="0"/>
          </a:p>
          <a:p>
            <a:r>
              <a:rPr lang="es-ES" sz="700" b="1" dirty="0"/>
              <a:t>Artículo 22.</a:t>
            </a:r>
            <a:r>
              <a:rPr lang="es-ES" sz="700" dirty="0"/>
              <a:t> El profesor deberá propiciar que el aula quede en condiciones adecuadas (mobiliario ordenado y limpio incluyendo el pintaron) para la siguiente clase.</a:t>
            </a:r>
            <a:endParaRPr lang="es-MX" sz="700" dirty="0"/>
          </a:p>
          <a:p>
            <a:r>
              <a:rPr lang="es-ES" sz="700" b="1" dirty="0"/>
              <a:t>Artículo 23.</a:t>
            </a:r>
            <a:r>
              <a:rPr lang="es-ES" sz="700" dirty="0"/>
              <a:t> El profesor no permitirá el acceso al aula durante su clase a personas ajenas a la institución, sin previa autorización por escrito de la Dirección.</a:t>
            </a:r>
            <a:endParaRPr lang="es-MX" sz="700" dirty="0"/>
          </a:p>
          <a:p>
            <a:r>
              <a:rPr lang="es-ES" sz="700" b="1" dirty="0"/>
              <a:t>Artículo 24.</a:t>
            </a:r>
            <a:r>
              <a:rPr lang="es-ES" sz="700" dirty="0"/>
              <a:t> El profesor deberá cooperar con el personal de  servicio a efectos de impedir  que los alumnos ingresen o ingieran alimentos o bebidas durante la clase  (excepto agua natural), así como para que se conserven limpias las aulas y utilicen los recursos (mobiliario e infraestructura física) universitarios adecuadamente.</a:t>
            </a:r>
            <a:endParaRPr lang="es-MX" sz="700" dirty="0"/>
          </a:p>
          <a:p>
            <a:r>
              <a:rPr lang="es-ES" sz="700" b="1" dirty="0"/>
              <a:t>Artículo 25</a:t>
            </a:r>
            <a:r>
              <a:rPr lang="es-ES" sz="700" dirty="0"/>
              <a:t>. Queda prohibido fumar  en el interior  de la Escuela,  (DERECHO DEL H. CONGRESO DE LA UNION DE LOS ESTADOS UNIDOS MEXICANOS), Publicada en el diario Oficial de la Federación el día 8 de septiembre del 2000.</a:t>
            </a:r>
            <a:endParaRPr lang="es-MX" sz="700" dirty="0"/>
          </a:p>
          <a:p>
            <a:r>
              <a:rPr lang="es-ES" sz="700" b="1" dirty="0"/>
              <a:t>Artículo 26.</a:t>
            </a:r>
            <a:r>
              <a:rPr lang="es-ES" sz="700" dirty="0"/>
              <a:t> Queda estrictamente prohibido consumir alimentos diversos y acompañarse de menores de edad y mascotas dentro del aula.</a:t>
            </a:r>
            <a:endParaRPr lang="es-MX" sz="700" dirty="0"/>
          </a:p>
        </p:txBody>
      </p:sp>
      <p:sp>
        <p:nvSpPr>
          <p:cNvPr id="3" name="Rectángulo 2"/>
          <p:cNvSpPr/>
          <p:nvPr/>
        </p:nvSpPr>
        <p:spPr>
          <a:xfrm>
            <a:off x="2952327" y="40544"/>
            <a:ext cx="2987825" cy="6895905"/>
          </a:xfrm>
          <a:prstGeom prst="rect">
            <a:avLst/>
          </a:prstGeom>
        </p:spPr>
        <p:txBody>
          <a:bodyPr wrap="square">
            <a:spAutoFit/>
          </a:bodyPr>
          <a:lstStyle/>
          <a:p>
            <a:r>
              <a:rPr lang="es-ES" sz="700" b="1" i="1" dirty="0"/>
              <a:t>Titulo Primero</a:t>
            </a:r>
            <a:endParaRPr lang="es-MX" sz="700" dirty="0"/>
          </a:p>
          <a:p>
            <a:r>
              <a:rPr lang="es-ES" sz="700" b="1" i="1" dirty="0"/>
              <a:t>CAPITULO UNICO</a:t>
            </a:r>
            <a:endParaRPr lang="es-MX" sz="700" dirty="0"/>
          </a:p>
          <a:p>
            <a:r>
              <a:rPr lang="es-ES" sz="700" b="1" i="1" dirty="0"/>
              <a:t>Disposiciones Generales.</a:t>
            </a:r>
            <a:endParaRPr lang="es-MX" sz="700" dirty="0"/>
          </a:p>
          <a:p>
            <a:r>
              <a:rPr lang="es-ES" sz="700" b="1" dirty="0"/>
              <a:t> </a:t>
            </a:r>
            <a:endParaRPr lang="es-MX" sz="700" dirty="0"/>
          </a:p>
          <a:p>
            <a:r>
              <a:rPr lang="es-ES" sz="700" b="1" dirty="0"/>
              <a:t>Artículo 1.</a:t>
            </a:r>
            <a:r>
              <a:rPr lang="es-ES" sz="700" dirty="0"/>
              <a:t> El objeto del presente ordenamiento, es reglamentar la estructura y funcionamiento de la Escuela Preparatoria Regional de Zapotiltic y para tal efecto se entenderá por Reglamento: la norma que  complementa y amplia el contenido de una ley, en este caso, la Ley Orgánica de la Universidad de Guadalajara, tomando en consideración de resultar aplicables los diversos mandatos que rigen a la Universidad de Guadalajara.</a:t>
            </a:r>
            <a:endParaRPr lang="es-MX" sz="700" dirty="0"/>
          </a:p>
          <a:p>
            <a:r>
              <a:rPr lang="es-ES" sz="700" dirty="0"/>
              <a:t> </a:t>
            </a:r>
            <a:endParaRPr lang="es-MX" sz="700" dirty="0"/>
          </a:p>
          <a:p>
            <a:r>
              <a:rPr lang="es-ES" sz="700" b="1" dirty="0"/>
              <a:t>Artículo 2</a:t>
            </a:r>
            <a:r>
              <a:rPr lang="es-ES" sz="700" dirty="0"/>
              <a:t>.Para los efectos de este Reglamento se denominarán:</a:t>
            </a:r>
            <a:endParaRPr lang="es-MX" sz="700" dirty="0"/>
          </a:p>
          <a:p>
            <a:pPr lvl="0"/>
            <a:r>
              <a:rPr lang="es-ES" sz="700" dirty="0"/>
              <a:t>Escuela: La Escuela preparatoria Regional de Zapotiltic;</a:t>
            </a:r>
            <a:endParaRPr lang="es-MX" sz="700" dirty="0"/>
          </a:p>
          <a:p>
            <a:pPr lvl="0"/>
            <a:r>
              <a:rPr lang="es-ES" sz="700" dirty="0"/>
              <a:t>La Ley: La Ley Orgánica de la Universidad de Guadalajara:</a:t>
            </a:r>
            <a:endParaRPr lang="es-MX" sz="700" dirty="0"/>
          </a:p>
          <a:p>
            <a:pPr lvl="0"/>
            <a:r>
              <a:rPr lang="es-ES" sz="700" dirty="0"/>
              <a:t>El Reglamento: El Reglamento interno de la Escuela Preparatoria Regional de Zapotiltic.</a:t>
            </a:r>
            <a:endParaRPr lang="es-MX" sz="700" dirty="0"/>
          </a:p>
          <a:p>
            <a:pPr lvl="0"/>
            <a:r>
              <a:rPr lang="es-ES" sz="700" dirty="0"/>
              <a:t>Estatutos: Estatuto General y Estatuto Orgánico es de la Universidad de Guadalajara.</a:t>
            </a:r>
            <a:endParaRPr lang="es-MX" sz="700" dirty="0"/>
          </a:p>
          <a:p>
            <a:r>
              <a:rPr lang="es-ES" sz="700" dirty="0"/>
              <a:t> </a:t>
            </a:r>
            <a:endParaRPr lang="es-MX" sz="700" dirty="0"/>
          </a:p>
          <a:p>
            <a:r>
              <a:rPr lang="es-ES" sz="700" b="1" dirty="0"/>
              <a:t>Artículo 3.</a:t>
            </a:r>
            <a:endParaRPr lang="es-MX" sz="700" dirty="0"/>
          </a:p>
          <a:p>
            <a:r>
              <a:rPr lang="es-ES" sz="700" dirty="0"/>
              <a:t>Para el estudio, planeación, desarrollo y cumplimiento de las funciones  y atribuciones que le competen, la Escuela contará con los órganos y estructura administrativa que establece la Ley y este Reglamento.</a:t>
            </a:r>
            <a:endParaRPr lang="es-MX" sz="700" dirty="0"/>
          </a:p>
          <a:p>
            <a:r>
              <a:rPr lang="es-ES" sz="700" dirty="0"/>
              <a:t> </a:t>
            </a:r>
            <a:endParaRPr lang="es-MX" sz="700" dirty="0"/>
          </a:p>
          <a:p>
            <a:endParaRPr lang="es-ES" sz="700" b="1" i="1" dirty="0"/>
          </a:p>
          <a:p>
            <a:r>
              <a:rPr lang="es-ES" sz="700" b="1" i="1" dirty="0"/>
              <a:t>Titulo Segundo.</a:t>
            </a:r>
            <a:endParaRPr lang="es-MX" sz="700" dirty="0"/>
          </a:p>
          <a:p>
            <a:r>
              <a:rPr lang="es-ES" sz="700" b="1" i="1" dirty="0"/>
              <a:t>CAPITULO PRIMERO.</a:t>
            </a:r>
            <a:endParaRPr lang="es-MX" sz="700" dirty="0"/>
          </a:p>
          <a:p>
            <a:r>
              <a:rPr lang="es-ES" sz="700" b="1" i="1" dirty="0"/>
              <a:t>De la integración.</a:t>
            </a:r>
            <a:endParaRPr lang="es-MX" sz="700" dirty="0"/>
          </a:p>
          <a:p>
            <a:r>
              <a:rPr lang="es-ES" sz="700" b="1" dirty="0"/>
              <a:t> </a:t>
            </a:r>
            <a:endParaRPr lang="es-MX" sz="700" dirty="0"/>
          </a:p>
          <a:p>
            <a:r>
              <a:rPr lang="es-ES" sz="700" b="1" dirty="0"/>
              <a:t>Artículo 4.</a:t>
            </a:r>
            <a:r>
              <a:rPr lang="es-ES" sz="700" dirty="0"/>
              <a:t> La Escuela se conformará  con los órganos siguientes:</a:t>
            </a:r>
            <a:endParaRPr lang="es-MX" sz="700" dirty="0"/>
          </a:p>
          <a:p>
            <a:pPr lvl="0"/>
            <a:r>
              <a:rPr lang="es-ES" sz="700" dirty="0"/>
              <a:t>Consejo de Escuela,</a:t>
            </a:r>
            <a:endParaRPr lang="es-MX" sz="700" dirty="0"/>
          </a:p>
          <a:p>
            <a:pPr lvl="0"/>
            <a:r>
              <a:rPr lang="es-ES" sz="700" dirty="0"/>
              <a:t>Colegio Departamental,</a:t>
            </a:r>
            <a:endParaRPr lang="es-MX" sz="700" dirty="0"/>
          </a:p>
          <a:p>
            <a:r>
              <a:rPr lang="es-ES" sz="700" b="1" dirty="0"/>
              <a:t>Artículo 5. </a:t>
            </a:r>
            <a:r>
              <a:rPr lang="es-ES" sz="700" dirty="0"/>
              <a:t>La Escuela contará de manera enunciativa, más no limitativa, con las siguientes áreas académico-administrativas:</a:t>
            </a:r>
            <a:endParaRPr lang="es-MX" sz="700" dirty="0"/>
          </a:p>
          <a:p>
            <a:pPr lvl="0"/>
            <a:r>
              <a:rPr lang="es-ES" sz="700" dirty="0"/>
              <a:t>Dirección;</a:t>
            </a:r>
            <a:endParaRPr lang="es-MX" sz="700" dirty="0"/>
          </a:p>
          <a:p>
            <a:pPr lvl="0"/>
            <a:r>
              <a:rPr lang="es-ES" sz="700" dirty="0"/>
              <a:t>Secretaría;</a:t>
            </a:r>
            <a:endParaRPr lang="es-MX" sz="700" dirty="0"/>
          </a:p>
          <a:p>
            <a:r>
              <a:rPr lang="es-ES" sz="700" dirty="0"/>
              <a:t>Personal Académico;</a:t>
            </a:r>
            <a:endParaRPr lang="es-MX" sz="700" dirty="0"/>
          </a:p>
          <a:p>
            <a:r>
              <a:rPr lang="es-ES" sz="700" dirty="0"/>
              <a:t>Personal Administrativo;</a:t>
            </a:r>
            <a:endParaRPr lang="es-MX" sz="700" dirty="0"/>
          </a:p>
          <a:p>
            <a:pPr lvl="0"/>
            <a:r>
              <a:rPr lang="es-ES" sz="700" dirty="0"/>
              <a:t>Ofíciala mayor;</a:t>
            </a:r>
            <a:endParaRPr lang="es-MX" sz="700" dirty="0"/>
          </a:p>
          <a:p>
            <a:r>
              <a:rPr lang="es-ES" sz="700" dirty="0"/>
              <a:t>IV.	Coordinación Académica;</a:t>
            </a:r>
            <a:endParaRPr lang="es-MX" sz="700" dirty="0"/>
          </a:p>
          <a:p>
            <a:r>
              <a:rPr lang="es-ES" sz="700" dirty="0"/>
              <a:t>Departamento de Lengua y Literatura;</a:t>
            </a:r>
            <a:endParaRPr lang="es-MX" sz="700" dirty="0"/>
          </a:p>
          <a:p>
            <a:r>
              <a:rPr lang="es-ES" sz="700" dirty="0"/>
              <a:t>Departamento de Ciencias  Formales;</a:t>
            </a:r>
            <a:endParaRPr lang="es-MX" sz="700" dirty="0"/>
          </a:p>
          <a:p>
            <a:r>
              <a:rPr lang="es-ES" sz="700" dirty="0"/>
              <a:t>Departamento de Ciencias Histórico-Sociales;</a:t>
            </a:r>
            <a:endParaRPr lang="es-MX" sz="700" dirty="0"/>
          </a:p>
          <a:p>
            <a:r>
              <a:rPr lang="es-ES" sz="700" dirty="0"/>
              <a:t>Departamento de Ciencias Humanistas;</a:t>
            </a:r>
            <a:endParaRPr lang="es-MX" sz="700" dirty="0"/>
          </a:p>
          <a:p>
            <a:r>
              <a:rPr lang="es-ES" sz="700" dirty="0"/>
              <a:t>Departamento de Ciencias Experimentales;</a:t>
            </a:r>
            <a:endParaRPr lang="es-MX" sz="700" dirty="0"/>
          </a:p>
          <a:p>
            <a:r>
              <a:rPr lang="es-ES" sz="700" dirty="0"/>
              <a:t>Orientación Educativa:</a:t>
            </a:r>
            <a:endParaRPr lang="es-MX" sz="700" dirty="0"/>
          </a:p>
          <a:p>
            <a:r>
              <a:rPr lang="es-ES" sz="700" dirty="0"/>
              <a:t>	Orientación Familiar;</a:t>
            </a:r>
            <a:endParaRPr lang="es-MX" sz="700" dirty="0"/>
          </a:p>
          <a:p>
            <a:r>
              <a:rPr lang="es-ES" sz="700" dirty="0"/>
              <a:t>	Orientación Vocacional,</a:t>
            </a:r>
            <a:endParaRPr lang="es-MX" sz="700" dirty="0"/>
          </a:p>
          <a:p>
            <a:r>
              <a:rPr lang="es-ES" sz="700" dirty="0"/>
              <a:t>	Orientación Académica,</a:t>
            </a:r>
            <a:endParaRPr lang="es-MX" sz="700" dirty="0"/>
          </a:p>
          <a:p>
            <a:r>
              <a:rPr lang="es-ES" sz="700" dirty="0"/>
              <a:t>	Tutorías,</a:t>
            </a:r>
            <a:endParaRPr lang="es-MX" sz="700" dirty="0"/>
          </a:p>
          <a:p>
            <a:r>
              <a:rPr lang="es-ES" sz="700" dirty="0"/>
              <a:t>	Orientación para el desarrollo Humano,</a:t>
            </a:r>
            <a:endParaRPr lang="es-MX" sz="700" dirty="0"/>
          </a:p>
          <a:p>
            <a:r>
              <a:rPr lang="es-ES" sz="700" dirty="0"/>
              <a:t>Programas Extracurriculares;</a:t>
            </a:r>
            <a:endParaRPr lang="es-MX" sz="700" dirty="0"/>
          </a:p>
          <a:p>
            <a:r>
              <a:rPr lang="es-ES" sz="700" dirty="0"/>
              <a:t>		Protección Civil,</a:t>
            </a:r>
            <a:endParaRPr lang="es-MX" sz="700" dirty="0"/>
          </a:p>
          <a:p>
            <a:endParaRPr lang="es-MX" sz="700" dirty="0"/>
          </a:p>
          <a:p>
            <a:r>
              <a:rPr lang="es-ES" sz="700" b="1" i="1" dirty="0"/>
              <a:t>CAPITULO SEGUNDO.</a:t>
            </a:r>
            <a:endParaRPr lang="es-MX" sz="700" dirty="0"/>
          </a:p>
          <a:p>
            <a:r>
              <a:rPr lang="es-ES" sz="700" b="1" i="1" dirty="0"/>
              <a:t>De los Profesores.</a:t>
            </a:r>
            <a:endParaRPr lang="es-MX" sz="700" dirty="0"/>
          </a:p>
          <a:p>
            <a:r>
              <a:rPr lang="es-ES" sz="700" b="1" i="1" dirty="0"/>
              <a:t> </a:t>
            </a:r>
            <a:endParaRPr lang="es-MX" sz="700" dirty="0"/>
          </a:p>
          <a:p>
            <a:r>
              <a:rPr lang="es-ES" sz="700" b="1" dirty="0"/>
              <a:t>Artículo 6.</a:t>
            </a:r>
            <a:r>
              <a:rPr lang="es-ES" sz="700" dirty="0"/>
              <a:t> El profesor solo con plena justificación y a su criterio, autorizará el ingreso a los alumnos que lleguen tarde a su clase.</a:t>
            </a:r>
            <a:endParaRPr lang="es-MX" sz="700" dirty="0"/>
          </a:p>
          <a:p>
            <a:r>
              <a:rPr lang="es-ES" sz="700" b="1" dirty="0"/>
              <a:t>Artículo 7</a:t>
            </a:r>
            <a:r>
              <a:rPr lang="es-ES" sz="700" dirty="0"/>
              <a:t>. El profesor valorará bajo su responsabilidad si existe causa de fuerza mayor a su juicio para permitir la salida de clases a sus alumnos, sea a petición de ellos mismos o de terceras personas. </a:t>
            </a:r>
            <a:endParaRPr lang="es-MX" sz="700" dirty="0"/>
          </a:p>
        </p:txBody>
      </p:sp>
      <p:grpSp>
        <p:nvGrpSpPr>
          <p:cNvPr id="16" name="13 Grupo"/>
          <p:cNvGrpSpPr/>
          <p:nvPr/>
        </p:nvGrpSpPr>
        <p:grpSpPr>
          <a:xfrm>
            <a:off x="31969" y="40545"/>
            <a:ext cx="2920358" cy="6895905"/>
            <a:chOff x="5621990" y="-31745"/>
            <a:chExt cx="2920358" cy="6938695"/>
          </a:xfrm>
        </p:grpSpPr>
        <p:sp>
          <p:nvSpPr>
            <p:cNvPr id="17" name="Rectangle 4"/>
            <p:cNvSpPr>
              <a:spLocks noChangeArrowheads="1"/>
            </p:cNvSpPr>
            <p:nvPr/>
          </p:nvSpPr>
          <p:spPr bwMode="auto">
            <a:xfrm>
              <a:off x="5621990" y="-31745"/>
              <a:ext cx="2920358" cy="6938695"/>
            </a:xfrm>
            <a:prstGeom prst="rect">
              <a:avLst/>
            </a:prstGeom>
            <a:solidFill>
              <a:schemeClr val="accent1">
                <a:lumMod val="5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s-MX">
                <a:solidFill>
                  <a:schemeClr val="tx2"/>
                </a:solidFill>
              </a:endParaRPr>
            </a:p>
          </p:txBody>
        </p:sp>
        <p:pic>
          <p:nvPicPr>
            <p:cNvPr id="18" name="Imagen 7" descr="Descripción: http://pronatural08.cucei.udg.mx/escudo.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4064" y="2045167"/>
              <a:ext cx="1619250" cy="2315688"/>
            </a:xfrm>
            <a:prstGeom prst="rect">
              <a:avLst/>
            </a:prstGeom>
            <a:noFill/>
            <a:extLst>
              <a:ext uri="{909E8E84-426E-40DD-AFC4-6F175D3DCCD1}">
                <a14:hiddenFill xmlns:a14="http://schemas.microsoft.com/office/drawing/2010/main">
                  <a:solidFill>
                    <a:srgbClr val="FFFFFF"/>
                  </a:solidFill>
                </a14:hiddenFill>
              </a:ext>
            </a:extLst>
          </p:spPr>
        </p:pic>
        <p:sp>
          <p:nvSpPr>
            <p:cNvPr id="19" name="Text Box 2"/>
            <p:cNvSpPr txBox="1">
              <a:spLocks noChangeArrowheads="1"/>
            </p:cNvSpPr>
            <p:nvPr/>
          </p:nvSpPr>
          <p:spPr bwMode="auto">
            <a:xfrm>
              <a:off x="5650836" y="-31745"/>
              <a:ext cx="2891512" cy="1743020"/>
            </a:xfrm>
            <a:prstGeom prst="rect">
              <a:avLst/>
            </a:prstGeom>
            <a:gradFill rotWithShape="1">
              <a:gsLst>
                <a:gs pos="0">
                  <a:srgbClr val="17365D">
                    <a:gamma/>
                    <a:shade val="46275"/>
                    <a:invGamma/>
                  </a:srgbClr>
                </a:gs>
                <a:gs pos="50000">
                  <a:srgbClr val="17365D"/>
                </a:gs>
                <a:gs pos="100000">
                  <a:srgbClr val="17365D">
                    <a:gamma/>
                    <a:shade val="46275"/>
                    <a:invGamma/>
                  </a:srgbClr>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0" i="0" u="none" strike="noStrike" cap="none" normalizeH="0" baseline="0" dirty="0" smtClean="0">
                  <a:ln>
                    <a:noFill/>
                  </a:ln>
                  <a:solidFill>
                    <a:schemeClr val="tx2"/>
                  </a:solidFill>
                  <a:effectLst/>
                  <a:latin typeface="Arial" pitchFamily="34" charset="0"/>
                  <a:ea typeface="Times New Roman" pitchFamily="18" charset="0"/>
                  <a:cs typeface="Arial" pitchFamily="34" charset="0"/>
                </a:rPr>
                <a:t>U</a:t>
              </a:r>
              <a:r>
                <a:rPr kumimoji="0" lang="es-MX" sz="1050" b="0" i="0" u="none" strike="noStrike" cap="none" normalizeH="0" baseline="0" dirty="0" smtClean="0">
                  <a:ln>
                    <a:noFill/>
                  </a:ln>
                  <a:solidFill>
                    <a:schemeClr val="tx2"/>
                  </a:solidFill>
                  <a:effectLst/>
                  <a:latin typeface="Arial" pitchFamily="34" charset="0"/>
                  <a:ea typeface="Times New Roman" pitchFamily="18" charset="0"/>
                  <a:cs typeface="Arial" pitchFamily="34" charset="0"/>
                </a:rPr>
                <a:t>NIVERSIDAD DE </a:t>
              </a:r>
              <a:r>
                <a:rPr kumimoji="0" lang="es-MX" sz="2000" b="0" i="0" u="none" strike="noStrike" cap="none" normalizeH="0" baseline="0" dirty="0" smtClean="0">
                  <a:ln>
                    <a:noFill/>
                  </a:ln>
                  <a:solidFill>
                    <a:schemeClr val="tx2"/>
                  </a:solidFill>
                  <a:effectLst/>
                  <a:latin typeface="Arial" pitchFamily="34" charset="0"/>
                  <a:ea typeface="Times New Roman" pitchFamily="18" charset="0"/>
                  <a:cs typeface="Arial" pitchFamily="34" charset="0"/>
                </a:rPr>
                <a:t>G</a:t>
              </a:r>
              <a:r>
                <a:rPr kumimoji="0" lang="es-MX" sz="1050" b="0" i="0" u="none" strike="noStrike" cap="none" normalizeH="0" baseline="0" dirty="0" smtClean="0">
                  <a:ln>
                    <a:noFill/>
                  </a:ln>
                  <a:solidFill>
                    <a:schemeClr val="tx2"/>
                  </a:solidFill>
                  <a:effectLst/>
                  <a:latin typeface="Arial" pitchFamily="34" charset="0"/>
                  <a:ea typeface="Times New Roman" pitchFamily="18" charset="0"/>
                  <a:cs typeface="Arial" pitchFamily="34" charset="0"/>
                </a:rPr>
                <a:t>UADALAJARA</a:t>
              </a:r>
              <a:endParaRPr kumimoji="0" lang="es-MX" sz="900" b="0" i="0" u="none" strike="noStrike" cap="none" normalizeH="0" baseline="0" dirty="0" smtClean="0">
                <a:ln>
                  <a:noFill/>
                </a:ln>
                <a:solidFill>
                  <a:schemeClr val="tx2"/>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100" b="0" i="0" u="none" strike="noStrike" cap="none" normalizeH="0" baseline="0" dirty="0" smtClean="0">
                  <a:ln>
                    <a:noFill/>
                  </a:ln>
                  <a:solidFill>
                    <a:schemeClr val="tx2"/>
                  </a:solidFill>
                  <a:effectLst/>
                  <a:latin typeface="Arial" pitchFamily="34" charset="0"/>
                  <a:ea typeface="Times New Roman" pitchFamily="18" charset="0"/>
                  <a:cs typeface="Arial" pitchFamily="34" charset="0"/>
                </a:rPr>
                <a:t>Sistema de Educación Media </a:t>
              </a:r>
              <a:r>
                <a:rPr kumimoji="0" lang="es-MX" sz="1100" b="0" i="0" u="none" strike="noStrike" cap="none" normalizeH="0" baseline="0" dirty="0" smtClean="0">
                  <a:ln>
                    <a:noFill/>
                  </a:ln>
                  <a:solidFill>
                    <a:schemeClr val="tx2"/>
                  </a:solidFill>
                  <a:effectLst/>
                  <a:latin typeface="Arial" pitchFamily="34" charset="0"/>
                  <a:ea typeface="Times New Roman" pitchFamily="18" charset="0"/>
                  <a:cs typeface="Arial" pitchFamily="34" charset="0"/>
                </a:rPr>
                <a:t>Superior</a:t>
              </a:r>
              <a:r>
                <a:rPr kumimoji="0" lang="es-MX" sz="1100" b="0" i="0" u="none" strike="noStrike" cap="none" normalizeH="0" dirty="0" smtClean="0">
                  <a:ln>
                    <a:noFill/>
                  </a:ln>
                  <a:solidFill>
                    <a:schemeClr val="tx2"/>
                  </a:solidFill>
                  <a:effectLst/>
                  <a:latin typeface="Arial" pitchFamily="34" charset="0"/>
                  <a:ea typeface="Times New Roman" pitchFamily="18" charset="0"/>
                  <a:cs typeface="Arial" pitchFamily="34" charset="0"/>
                </a:rPr>
                <a:t> </a:t>
              </a:r>
              <a:endParaRPr kumimoji="0" lang="es-MX" sz="1100" b="0" i="0" u="none" strike="noStrike" cap="none" normalizeH="0" baseline="0" dirty="0" smtClean="0">
                <a:ln>
                  <a:noFill/>
                </a:ln>
                <a:solidFill>
                  <a:schemeClr val="tx2"/>
                </a:solidFill>
                <a:effectLst/>
                <a:latin typeface="Arial" pitchFamily="34" charset="0"/>
                <a:cs typeface="Arial" pitchFamily="34" charset="0"/>
              </a:endParaRPr>
            </a:p>
          </p:txBody>
        </p:sp>
        <p:sp>
          <p:nvSpPr>
            <p:cNvPr id="20" name="Text Box 1"/>
            <p:cNvSpPr txBox="1">
              <a:spLocks noChangeArrowheads="1"/>
            </p:cNvSpPr>
            <p:nvPr/>
          </p:nvSpPr>
          <p:spPr bwMode="auto">
            <a:xfrm>
              <a:off x="6057565" y="5399832"/>
              <a:ext cx="2232248" cy="990996"/>
            </a:xfrm>
            <a:prstGeom prst="rect">
              <a:avLst/>
            </a:prstGeom>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200" b="1" i="0" u="none" strike="noStrike" cap="none" normalizeH="0" baseline="0" dirty="0" smtClean="0">
                  <a:ln>
                    <a:noFill/>
                  </a:ln>
                  <a:solidFill>
                    <a:schemeClr val="tx2"/>
                  </a:solidFill>
                  <a:effectLst/>
                  <a:latin typeface="Bahnschrift SemiBold Condensed" panose="020B0502040204020203" pitchFamily="34" charset="0"/>
                  <a:ea typeface="Times New Roman" pitchFamily="18" charset="0"/>
                  <a:cs typeface="Arial" pitchFamily="34" charset="0"/>
                </a:rPr>
                <a:t>R</a:t>
              </a:r>
              <a:r>
                <a:rPr kumimoji="0" lang="es-MX" sz="1800" b="1" i="0" u="none" strike="noStrike" cap="none" normalizeH="0" baseline="0" dirty="0" smtClean="0">
                  <a:ln>
                    <a:noFill/>
                  </a:ln>
                  <a:solidFill>
                    <a:schemeClr val="tx2"/>
                  </a:solidFill>
                  <a:effectLst/>
                  <a:latin typeface="Bahnschrift SemiBold Condensed" panose="020B0502040204020203" pitchFamily="34" charset="0"/>
                  <a:ea typeface="Times New Roman" pitchFamily="18" charset="0"/>
                  <a:cs typeface="Arial" pitchFamily="34" charset="0"/>
                </a:rPr>
                <a:t>eglamento </a:t>
              </a:r>
              <a:r>
                <a:rPr kumimoji="0" lang="es-MX" sz="2200" b="1" i="0" u="none" strike="noStrike" cap="none" normalizeH="0" baseline="0" dirty="0" smtClean="0">
                  <a:ln>
                    <a:noFill/>
                  </a:ln>
                  <a:solidFill>
                    <a:schemeClr val="tx2"/>
                  </a:solidFill>
                  <a:effectLst/>
                  <a:latin typeface="Bahnschrift SemiBold Condensed" panose="020B0502040204020203" pitchFamily="34" charset="0"/>
                  <a:ea typeface="Times New Roman" pitchFamily="18" charset="0"/>
                  <a:cs typeface="Arial" pitchFamily="34" charset="0"/>
                </a:rPr>
                <a:t>I</a:t>
              </a:r>
              <a:r>
                <a:rPr kumimoji="0" lang="es-MX" sz="1800" b="1" i="0" u="none" strike="noStrike" cap="none" normalizeH="0" baseline="0" dirty="0" smtClean="0">
                  <a:ln>
                    <a:noFill/>
                  </a:ln>
                  <a:solidFill>
                    <a:schemeClr val="tx2"/>
                  </a:solidFill>
                  <a:effectLst/>
                  <a:latin typeface="Bahnschrift SemiBold Condensed" panose="020B0502040204020203" pitchFamily="34" charset="0"/>
                  <a:ea typeface="Times New Roman" pitchFamily="18" charset="0"/>
                  <a:cs typeface="Arial" pitchFamily="34" charset="0"/>
                </a:rPr>
                <a:t>nterno</a:t>
              </a:r>
              <a:endParaRPr kumimoji="0" lang="es-MX" sz="900" b="0" i="0" u="none" strike="noStrike" cap="none" normalizeH="0" baseline="0" dirty="0" smtClean="0">
                <a:ln>
                  <a:noFill/>
                </a:ln>
                <a:solidFill>
                  <a:schemeClr val="tx2"/>
                </a:solidFill>
                <a:effectLst/>
                <a:latin typeface="Bahnschrift SemiBold Condensed" panose="020B0502040204020203"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800" b="1" i="0" u="none" strike="noStrike" cap="none" normalizeH="0" baseline="0" dirty="0" smtClean="0">
                  <a:ln>
                    <a:noFill/>
                  </a:ln>
                  <a:solidFill>
                    <a:schemeClr val="tx2"/>
                  </a:solidFill>
                  <a:effectLst/>
                  <a:latin typeface="Bahnschrift SemiBold Condensed" panose="020B0502040204020203" pitchFamily="34" charset="0"/>
                  <a:ea typeface="Times New Roman" pitchFamily="18" charset="0"/>
                  <a:cs typeface="Arial" pitchFamily="34" charset="0"/>
                </a:rPr>
                <a:t>de la Escuela Preparatoria Regional de Zapotiltic</a:t>
              </a:r>
              <a:endParaRPr kumimoji="0" lang="es-MX" sz="1800" b="0" i="0" u="none" strike="noStrike" cap="none" normalizeH="0" baseline="0" dirty="0" smtClean="0">
                <a:ln>
                  <a:noFill/>
                </a:ln>
                <a:solidFill>
                  <a:schemeClr val="tx2"/>
                </a:solidFill>
                <a:effectLst/>
                <a:latin typeface="Bahnschrift SemiBold Condensed" panose="020B0502040204020203" pitchFamily="34" charset="0"/>
                <a:cs typeface="Arial" pitchFamily="34" charset="0"/>
              </a:endParaRPr>
            </a:p>
          </p:txBody>
        </p:sp>
      </p:grpSp>
    </p:spTree>
    <p:extLst>
      <p:ext uri="{BB962C8B-B14F-4D97-AF65-F5344CB8AC3E}">
        <p14:creationId xmlns:p14="http://schemas.microsoft.com/office/powerpoint/2010/main" val="2147855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27384"/>
            <a:ext cx="2987824" cy="6858000"/>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Rectángulo"/>
          <p:cNvSpPr/>
          <p:nvPr/>
        </p:nvSpPr>
        <p:spPr>
          <a:xfrm>
            <a:off x="3059832" y="27384"/>
            <a:ext cx="2987824" cy="6858000"/>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Rectángulo"/>
          <p:cNvSpPr/>
          <p:nvPr/>
        </p:nvSpPr>
        <p:spPr>
          <a:xfrm>
            <a:off x="6156176" y="27384"/>
            <a:ext cx="2987824" cy="6858000"/>
          </a:xfrm>
          <a:prstGeom prst="rect">
            <a:avLst/>
          </a:prstGeom>
          <a:no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Rectángulo"/>
          <p:cNvSpPr/>
          <p:nvPr/>
        </p:nvSpPr>
        <p:spPr>
          <a:xfrm>
            <a:off x="0" y="8307"/>
            <a:ext cx="2987824" cy="6663363"/>
          </a:xfrm>
          <a:prstGeom prst="rect">
            <a:avLst/>
          </a:prstGeom>
        </p:spPr>
        <p:txBody>
          <a:bodyPr wrap="square">
            <a:spAutoFit/>
          </a:bodyPr>
          <a:lstStyle/>
          <a:p>
            <a:r>
              <a:rPr lang="es-ES" sz="700" b="1" dirty="0"/>
              <a:t>Artículo 27.</a:t>
            </a:r>
            <a:r>
              <a:rPr lang="es-ES" sz="700" dirty="0"/>
              <a:t> Queda estrictamente, prohibido el uso de: audífonos, celulares, tener el teléfono a la vista, contestar mensajes, contestar llamadas, hacer llamadas.</a:t>
            </a:r>
            <a:endParaRPr lang="es-MX" sz="700" dirty="0"/>
          </a:p>
          <a:p>
            <a:r>
              <a:rPr lang="es-ES" sz="700" b="1" i="1" dirty="0"/>
              <a:t> </a:t>
            </a:r>
            <a:endParaRPr lang="es-MX" sz="700" dirty="0"/>
          </a:p>
          <a:p>
            <a:r>
              <a:rPr lang="es-ES" sz="700" b="1" i="1" dirty="0"/>
              <a:t>CAPITULO TERCERO.</a:t>
            </a:r>
            <a:endParaRPr lang="es-MX" sz="700" dirty="0"/>
          </a:p>
          <a:p>
            <a:r>
              <a:rPr lang="es-ES" sz="700" b="1" i="1" dirty="0"/>
              <a:t>De los Alumnos.</a:t>
            </a:r>
            <a:endParaRPr lang="es-MX" sz="700" dirty="0"/>
          </a:p>
          <a:p>
            <a:r>
              <a:rPr lang="es-ES" sz="700" b="1" dirty="0"/>
              <a:t>Artículo 28</a:t>
            </a:r>
            <a:r>
              <a:rPr lang="es-ES" sz="700" dirty="0"/>
              <a:t>. Se considera alumno de la  Escuela Preparatoria Regional de Zapotiltic, de la Universidad de Guadalajara  todos aquellos que cumpliendo con los requisitos establecidos por la normatividad aplicable, hayan sido dictaminados por la autoridad competente y se encuentren al corriente del pago de la matrícula.</a:t>
            </a:r>
            <a:endParaRPr lang="es-MX" sz="700" dirty="0"/>
          </a:p>
          <a:p>
            <a:r>
              <a:rPr lang="es-ES" sz="700" b="1" dirty="0"/>
              <a:t>Artículo 29.</a:t>
            </a:r>
            <a:r>
              <a:rPr lang="es-ES" sz="700" dirty="0"/>
              <a:t> Los alumnos desde el primer día de clases deberán responsabilizarse  del mobiliario y limpieza de las aulas o espacios que se le designen en sus actividades académicas, como pintarrón, vidrios completos y lámparas funcionando, etc., reportando cualquier irregularidad al personal de servicios. </a:t>
            </a:r>
            <a:endParaRPr lang="es-MX" sz="700" dirty="0"/>
          </a:p>
          <a:p>
            <a:r>
              <a:rPr lang="es-ES" sz="700" b="1" dirty="0"/>
              <a:t>Artículo 30</a:t>
            </a:r>
            <a:r>
              <a:rPr lang="es-ES" sz="700" dirty="0"/>
              <a:t>. Con sus recursos al finalizar el semestre deberá entregar en buenas condiciones de uso el área que en su momento se le designe (pintado  en  general,  lavado de persianas y vidrios, etc.).</a:t>
            </a:r>
            <a:endParaRPr lang="es-MX" sz="700" dirty="0"/>
          </a:p>
          <a:p>
            <a:r>
              <a:rPr lang="es-ES" sz="700" b="1" dirty="0"/>
              <a:t>Artículo 31.</a:t>
            </a:r>
            <a:r>
              <a:rPr lang="es-ES" sz="700" dirty="0"/>
              <a:t> Es obligación de los alumnos portar el uniforme oficial y el gafete de identificación en el aula y dentro de las instalaciones de la Escuela.</a:t>
            </a:r>
            <a:endParaRPr lang="es-MX" sz="700" dirty="0"/>
          </a:p>
          <a:p>
            <a:r>
              <a:rPr lang="es-MX" sz="700" b="1" dirty="0"/>
              <a:t>Artículo 32</a:t>
            </a:r>
            <a:r>
              <a:rPr lang="es-MX" sz="700" dirty="0"/>
              <a:t>.  </a:t>
            </a:r>
            <a:r>
              <a:rPr lang="es-ES" sz="700" dirty="0"/>
              <a:t>Cualquier   acto    de    indisciplina,   vandalismo o actividad  ilegal en  perjuicio    de    los   diferentes espacios   escolares    como  baños, aulas, bardas, cercas, etc. así como de   miembros de la escuela en    su    persona   o    bienes  serán sancionados   conforme  a  la  normatividad universitaria.</a:t>
            </a:r>
            <a:endParaRPr lang="es-MX" sz="700" dirty="0"/>
          </a:p>
          <a:p>
            <a:r>
              <a:rPr lang="es-ES" sz="700" b="1" dirty="0"/>
              <a:t>Artículo</a:t>
            </a:r>
            <a:r>
              <a:rPr lang="es-ES" sz="700" dirty="0"/>
              <a:t> </a:t>
            </a:r>
            <a:r>
              <a:rPr lang="es-ES" sz="700" b="1" dirty="0"/>
              <a:t>33</a:t>
            </a:r>
            <a:r>
              <a:rPr lang="es-ES" sz="700" dirty="0"/>
              <a:t>. Por     su   seguridad     e integridad,        queda estrictamente      prohibido     a  los      alumnos subir a las  azoteas,   cornisas  o pasamanos. </a:t>
            </a:r>
            <a:endParaRPr lang="es-MX" sz="700" dirty="0"/>
          </a:p>
          <a:p>
            <a:r>
              <a:rPr lang="es-ES" sz="700" b="1" dirty="0"/>
              <a:t>Artículo 34</a:t>
            </a:r>
            <a:r>
              <a:rPr lang="es-ES" sz="700" dirty="0"/>
              <a:t>. Ningún alumno podrá jugar, gritar en aulas pasillos escaleras, ni interrumpir clases o azotar puertas y barandales.</a:t>
            </a:r>
            <a:endParaRPr lang="es-MX" sz="700" dirty="0"/>
          </a:p>
          <a:p>
            <a:r>
              <a:rPr lang="es-ES" sz="700" b="1" dirty="0"/>
              <a:t>Artículo 35</a:t>
            </a:r>
            <a:r>
              <a:rPr lang="es-MX" sz="700" dirty="0"/>
              <a:t>. Queda prohibido fumar en las instalaciones de la Escuela. (DECRETO DEL H. CONGRESO DE LA UNIOS DE LOS ESTADOS UNIDOS MEXICANOS, Publicada en el Diario Oficial de la Federación el día 8 de septiembre del 2000.)</a:t>
            </a:r>
          </a:p>
          <a:p>
            <a:r>
              <a:rPr lang="es-ES" sz="700" b="1" dirty="0"/>
              <a:t>Artículo 36</a:t>
            </a:r>
            <a:r>
              <a:rPr lang="es-MX" sz="700" dirty="0"/>
              <a:t> Los alumnos deberán comportarse adecuadamente, evitando palabras soeces y gritos que alteren el orden y actos que ofendan el decoro dentro de la Escuela.</a:t>
            </a:r>
          </a:p>
          <a:p>
            <a:r>
              <a:rPr lang="es-ES" sz="700" b="1" dirty="0"/>
              <a:t>Artículo 37</a:t>
            </a:r>
            <a:r>
              <a:rPr lang="es-ES" sz="700" dirty="0"/>
              <a:t> Todos los alumnos deberán presentarse con ropa adecuada para el desarrollo de las actividades académicas programadas.</a:t>
            </a:r>
            <a:endParaRPr lang="es-MX" sz="700" dirty="0"/>
          </a:p>
          <a:p>
            <a:r>
              <a:rPr lang="es-ES" sz="700" b="1" dirty="0"/>
              <a:t> Artículo 38.</a:t>
            </a:r>
            <a:r>
              <a:rPr lang="es-ES" sz="700" dirty="0"/>
              <a:t> </a:t>
            </a:r>
            <a:r>
              <a:rPr lang="es-MX" sz="700" dirty="0"/>
              <a:t>Queda estrictamente prohibido el uso dentro del aula de celulares, tener el teléfono a la vista, contestar mensajes, contestar llamadas, hacer llamadas y/o utilizar el celular como cámara, calculadora, etc.</a:t>
            </a:r>
          </a:p>
          <a:p>
            <a:r>
              <a:rPr lang="es-ES" sz="700" b="1" dirty="0"/>
              <a:t>Artículo 39</a:t>
            </a:r>
            <a:r>
              <a:rPr lang="es-MX" sz="700" dirty="0"/>
              <a:t>. </a:t>
            </a:r>
            <a:r>
              <a:rPr lang="es-ES" sz="700" dirty="0"/>
              <a:t>Los    espacios   deportivos       se    utilizarán exclusivamente  en  los  horarios aprobados por la dirección   y  en  los  recesos.  Por su seguridad  y  las de las  instalaciones, no   se podrá   jugar  con  ningún   tipo   de   balón  o  pelota  en los pasillos, corredores o salones de lo contrario se les recogerá el balón. </a:t>
            </a:r>
            <a:endParaRPr lang="es-MX" sz="700" dirty="0"/>
          </a:p>
          <a:p>
            <a:r>
              <a:rPr lang="es-MX" sz="700" b="1" dirty="0"/>
              <a:t>Artículo 40</a:t>
            </a:r>
            <a:r>
              <a:rPr lang="es-MX" sz="700" dirty="0"/>
              <a:t>.   </a:t>
            </a:r>
            <a:r>
              <a:rPr lang="es-ES" sz="700" dirty="0"/>
              <a:t>Se  deberán  cuidar y  conservar   las instalaciones,   áreas  verdes,  mobiliario  y equipo  de  la  Escuela,  de   lo    contrario   se     aplicarán     las  sanciones    estipuladas    en    la   propia   Ley  Orgánica  de la Universidad.</a:t>
            </a:r>
            <a:endParaRPr lang="es-MX" sz="700" dirty="0"/>
          </a:p>
          <a:p>
            <a:r>
              <a:rPr lang="es-ES" sz="700" b="1" dirty="0"/>
              <a:t>Artículo 41.</a:t>
            </a:r>
            <a:r>
              <a:rPr lang="es-MX" sz="700" dirty="0"/>
              <a:t> Es obligación del alumnado atender y respetar la entrada y salida al receso.</a:t>
            </a:r>
          </a:p>
          <a:p>
            <a:r>
              <a:rPr lang="es-ES" sz="700" b="1" dirty="0"/>
              <a:t>Artículo 42.</a:t>
            </a:r>
            <a:r>
              <a:rPr lang="es-MX" sz="700" dirty="0"/>
              <a:t> El ingreso al aula por parte del alumno debe ser puntual, dándole como tolerancia 10 minutos para la primera clase (7:00 y 14:00 horas). Después del receso no hay tolerancia.</a:t>
            </a:r>
          </a:p>
          <a:p>
            <a:r>
              <a:rPr lang="es-ES" sz="700" b="1" dirty="0"/>
              <a:t>Artículo 43.</a:t>
            </a:r>
            <a:r>
              <a:rPr lang="es-MX" sz="700" dirty="0"/>
              <a:t> Queda estrictamente prohibido portar audífonos, consumir alimentos y bebidas (excepto agua natural), masticar chicle, así mismo usar gorra, lentes oscuros, celulares, utilizar reproductores de mp3, mp4, ipod, entre otros, usar balones y acompañarse de mascotas dentro del aula. </a:t>
            </a:r>
          </a:p>
        </p:txBody>
      </p:sp>
      <p:sp>
        <p:nvSpPr>
          <p:cNvPr id="9" name="8 Rectángulo"/>
          <p:cNvSpPr/>
          <p:nvPr/>
        </p:nvSpPr>
        <p:spPr>
          <a:xfrm>
            <a:off x="3059832" y="14199"/>
            <a:ext cx="2987824" cy="6771084"/>
          </a:xfrm>
          <a:prstGeom prst="rect">
            <a:avLst/>
          </a:prstGeom>
        </p:spPr>
        <p:txBody>
          <a:bodyPr wrap="square">
            <a:spAutoFit/>
          </a:bodyPr>
          <a:lstStyle/>
          <a:p>
            <a:r>
              <a:rPr lang="es-ES" sz="700" b="1" dirty="0"/>
              <a:t>Artículo 44</a:t>
            </a:r>
            <a:r>
              <a:rPr lang="es-ES" sz="700" dirty="0"/>
              <a:t>.</a:t>
            </a:r>
            <a:r>
              <a:rPr lang="es-MX" sz="700" dirty="0"/>
              <a:t> Queda estrictamente prohibido ingresar al aula acompañados de infantes o amigos ajenos a la institución.</a:t>
            </a:r>
          </a:p>
          <a:p>
            <a:r>
              <a:rPr lang="es-ES" sz="700" b="1" dirty="0"/>
              <a:t>Artículo 45.</a:t>
            </a:r>
            <a:r>
              <a:rPr lang="es-MX" sz="700" dirty="0"/>
              <a:t> El trato entre alumnos y alumnas deberá ser absolutamente respetuoso tanto en la actividad escolar como en la relación de amistad y compañerismo, observando en todo momento moralidad y buenas costumbres apegándose a las normas universitarias.</a:t>
            </a:r>
          </a:p>
          <a:p>
            <a:r>
              <a:rPr lang="es-ES" sz="700" b="1" dirty="0"/>
              <a:t>Artículo 46.</a:t>
            </a:r>
            <a:r>
              <a:rPr lang="es-MX" sz="700" dirty="0"/>
              <a:t> Ningún alumno sin causa plenamente justificada podrá abandonar el aula, laboratorio o taller o interrumpir la clase.</a:t>
            </a:r>
            <a:r>
              <a:rPr lang="es-ES" sz="700" dirty="0"/>
              <a:t>	 </a:t>
            </a:r>
            <a:endParaRPr lang="es-MX" sz="700" dirty="0"/>
          </a:p>
          <a:p>
            <a:r>
              <a:rPr lang="es-ES" sz="700" b="1" dirty="0"/>
              <a:t>Artículo 47.</a:t>
            </a:r>
            <a:r>
              <a:rPr lang="es-MX" sz="700" dirty="0"/>
              <a:t> Es obligación del alumno estar debidamente informado de su situación escolar, deberá solicitar a los profesores el criterio de evaluación el primer día de clases y corroborar que coincidan los criterios con la evaluación al final del curso.</a:t>
            </a:r>
          </a:p>
          <a:p>
            <a:r>
              <a:rPr lang="es-MX" sz="700" b="1" dirty="0"/>
              <a:t>Artículo 48.</a:t>
            </a:r>
            <a:r>
              <a:rPr lang="es-MX" sz="700" dirty="0"/>
              <a:t> Al  inicio  del   semestre  los  alumnos deberán pagar en el banco su orden de pago (matrícula</a:t>
            </a:r>
            <a:r>
              <a:rPr lang="es-ES" sz="700" dirty="0"/>
              <a:t>).</a:t>
            </a:r>
            <a:endParaRPr lang="es-MX" sz="700" dirty="0"/>
          </a:p>
          <a:p>
            <a:r>
              <a:rPr lang="es-ES" sz="700" b="1" dirty="0"/>
              <a:t>Artículo 49.</a:t>
            </a:r>
            <a:r>
              <a:rPr lang="es-MX" sz="700" dirty="0"/>
              <a:t> Es obligación de los alumnos irregulares informarse y arregla su registro de materias en control escolar durante la primera semana del semestre.</a:t>
            </a:r>
          </a:p>
          <a:p>
            <a:r>
              <a:rPr lang="es-ES" sz="700" b="1" dirty="0"/>
              <a:t>Artículo 50.</a:t>
            </a:r>
            <a:r>
              <a:rPr lang="es-MX" sz="700" dirty="0"/>
              <a:t> La ausencia de grupo (50% o más del total de alumnos en lista) será considerada como falta grave y sancionada con 3 faltas para los ausentes.</a:t>
            </a:r>
          </a:p>
          <a:p>
            <a:r>
              <a:rPr lang="es-ES" sz="700" b="1" dirty="0"/>
              <a:t>Artículo 51.</a:t>
            </a:r>
            <a:r>
              <a:rPr lang="es-MX" sz="700" dirty="0"/>
              <a:t> El alumno que acumule tres reportes por sanciones establecidas por las autoridades a este reglamento durante su estancia en esta Preparatoria, se canalizara a la Comisión de Responsabilidades y Sanciones del H. Consejo de Escuela para su seguimiento.</a:t>
            </a:r>
          </a:p>
          <a:p>
            <a:r>
              <a:rPr lang="es-ES" sz="700" b="1" dirty="0"/>
              <a:t>Artículo 52.</a:t>
            </a:r>
            <a:r>
              <a:rPr lang="es-MX" sz="700" dirty="0"/>
              <a:t> Los alumnos que alteren el orden público en los alrededores de la escuela preparatoria en vehículos con sonido, bandas y/o grupos musicales, que bloqueen las calles, realicen faltas a la moral, ingieran bebidas embriagantes, entre otras, serán reportados a la autoridad competente y se les llamara a sus padres o tutores.</a:t>
            </a:r>
          </a:p>
          <a:p>
            <a:r>
              <a:rPr lang="es-MX" sz="700" b="1" dirty="0"/>
              <a:t>Artículo 53.</a:t>
            </a:r>
            <a:r>
              <a:rPr lang="es-MX" sz="700" dirty="0"/>
              <a:t> </a:t>
            </a:r>
            <a:r>
              <a:rPr lang="es-ES" sz="700" dirty="0"/>
              <a:t>Será acreedor a un  reporte de indisciplina, cuando en  su salón,   en  la   escuela  o aun fuera de la propia     institución  realice un  acto  que amerite  el  mismo,  anexándose a su expediente  y  se  sancionará  según  la  normatividad universitaria.</a:t>
            </a:r>
            <a:endParaRPr lang="es-MX" sz="700" dirty="0"/>
          </a:p>
          <a:p>
            <a:r>
              <a:rPr lang="es-MX" sz="700" b="1" dirty="0"/>
              <a:t>Artículo 56.</a:t>
            </a:r>
            <a:r>
              <a:rPr lang="es-MX" sz="700" dirty="0"/>
              <a:t> Queda prohibido el acceso de los alumnos a las áreas restringidas como: sala de profesores, cuarto de sustancias químicas, cuarto de almacenamiento de utilerías en el laboratorio de usos múltiples, cocina para él personal, etc.</a:t>
            </a:r>
          </a:p>
          <a:p>
            <a:r>
              <a:rPr lang="es-ES" sz="700" b="1" dirty="0"/>
              <a:t>Artículo 54</a:t>
            </a:r>
            <a:r>
              <a:rPr lang="es-ES" sz="700" dirty="0"/>
              <a:t>. Es obligación de los alumnos conocer y respetar el reglamento interno de las áreas como: laboratorios (de computo, de usos múltiples e idiomas) así como biblioteca  y salón de    usos     múltiples.    </a:t>
            </a:r>
            <a:endParaRPr lang="es-MX" sz="700" dirty="0"/>
          </a:p>
          <a:p>
            <a:r>
              <a:rPr lang="es-MX" sz="700" dirty="0"/>
              <a:t> </a:t>
            </a:r>
          </a:p>
          <a:p>
            <a:r>
              <a:rPr lang="es-ES" sz="700" b="1" i="1" dirty="0"/>
              <a:t>CAPÍTULO CUARTO.</a:t>
            </a:r>
            <a:endParaRPr lang="es-MX" sz="700" dirty="0"/>
          </a:p>
          <a:p>
            <a:r>
              <a:rPr lang="es-ES" sz="700" b="1" i="1" dirty="0"/>
              <a:t>Del personal administrativo.</a:t>
            </a:r>
            <a:endParaRPr lang="es-MX" sz="700" dirty="0"/>
          </a:p>
          <a:p>
            <a:r>
              <a:rPr lang="es-ES" sz="700" b="1" dirty="0"/>
              <a:t>		</a:t>
            </a:r>
            <a:endParaRPr lang="es-MX" sz="700" dirty="0"/>
          </a:p>
          <a:p>
            <a:r>
              <a:rPr lang="es-ES" sz="700" b="1" dirty="0"/>
              <a:t>Artículo 55.</a:t>
            </a:r>
            <a:r>
              <a:rPr lang="es-MX" sz="700" dirty="0"/>
              <a:t> Debe propiciar que su área de trabajo se conserve en condiciones adecuadas (mobiliario ordenado y limpio).</a:t>
            </a:r>
          </a:p>
          <a:p>
            <a:r>
              <a:rPr lang="es-ES" sz="700" b="1" dirty="0"/>
              <a:t>Artículo 56.</a:t>
            </a:r>
            <a:r>
              <a:rPr lang="es-MX" sz="700" dirty="0"/>
              <a:t> El personal administrativo deberá prestar sus servicios en áreas distintas a la habitual, cuando sean requeridos por las autoridades competentes.</a:t>
            </a:r>
          </a:p>
          <a:p>
            <a:r>
              <a:rPr lang="es-ES" sz="700" b="1" dirty="0"/>
              <a:t>Artículo 57.</a:t>
            </a:r>
            <a:r>
              <a:rPr lang="es-MX" sz="700" dirty="0"/>
              <a:t> No deberá gestionar con los profesores justificación de faltas y/o calificaciones aprobatorias para favorecer a los alumnos.</a:t>
            </a:r>
          </a:p>
          <a:p>
            <a:r>
              <a:rPr lang="es-ES" sz="700" b="1" dirty="0"/>
              <a:t>Artículo 58.</a:t>
            </a:r>
            <a:r>
              <a:rPr lang="es-MX" sz="700" dirty="0"/>
              <a:t> El personal administrativo deberá respetar los tiempos establecidos para ingerir alimentos, de lo contrario repondrán el tiempo el mismo día.</a:t>
            </a:r>
          </a:p>
          <a:p>
            <a:r>
              <a:rPr lang="es-ES" sz="700" b="1" dirty="0"/>
              <a:t>Artículo 59.</a:t>
            </a:r>
            <a:r>
              <a:rPr lang="es-MX" sz="700" dirty="0"/>
              <a:t> El personal administrativo deberá cooperar con el personal que realice las actividades de prefectura a efecto de impedir que los alumnos ingresen o ingieran alimentos o bebidas (excepto agua) en aulas, laboratorios y biblioteca, así como para que se conserven limpias las aulas y utilicen los recursos (mobiliario e infraestructura física) universitarios adecuadamente.</a:t>
            </a:r>
          </a:p>
          <a:p>
            <a:r>
              <a:rPr lang="es-ES" sz="700" b="1" dirty="0"/>
              <a:t>Artículo 60.</a:t>
            </a:r>
            <a:r>
              <a:rPr lang="es-MX" sz="700" dirty="0"/>
              <a:t> Queda prohibido fumar en el interior de la Escuela (DECRETO DEL H. CONGRESO DE LA UNIOS DE LOS ESTADOS UNIDOS MEXICANOS, </a:t>
            </a:r>
          </a:p>
        </p:txBody>
      </p:sp>
      <p:sp>
        <p:nvSpPr>
          <p:cNvPr id="12" name="11 Rectángulo"/>
          <p:cNvSpPr/>
          <p:nvPr/>
        </p:nvSpPr>
        <p:spPr>
          <a:xfrm>
            <a:off x="6173252" y="27384"/>
            <a:ext cx="2970748" cy="6017032"/>
          </a:xfrm>
          <a:prstGeom prst="rect">
            <a:avLst/>
          </a:prstGeom>
        </p:spPr>
        <p:txBody>
          <a:bodyPr wrap="square">
            <a:spAutoFit/>
          </a:bodyPr>
          <a:lstStyle/>
          <a:p>
            <a:r>
              <a:rPr lang="es-MX" sz="700" dirty="0"/>
              <a:t>Publicada en el Diario Oficial de la Federación el día 8 de septiembre del 2000).</a:t>
            </a:r>
          </a:p>
          <a:p>
            <a:r>
              <a:rPr lang="es-ES" sz="700" b="1" dirty="0"/>
              <a:t>Artículo 61.</a:t>
            </a:r>
            <a:r>
              <a:rPr lang="es-MX" sz="700" dirty="0"/>
              <a:t> Queda estrictamente prohibido consumir alimentos sólidos y acompañarse menores de edad y de mascotas en sus áreas de trabajo.</a:t>
            </a:r>
          </a:p>
          <a:p>
            <a:r>
              <a:rPr lang="es-ES" sz="700" b="1" dirty="0"/>
              <a:t> </a:t>
            </a:r>
            <a:endParaRPr lang="es-MX" sz="700" dirty="0"/>
          </a:p>
          <a:p>
            <a:r>
              <a:rPr lang="es-ES" sz="700" b="1" i="1" dirty="0"/>
              <a:t>CAPITULO QUINTO.</a:t>
            </a:r>
            <a:endParaRPr lang="es-MX" sz="700" dirty="0"/>
          </a:p>
          <a:p>
            <a:r>
              <a:rPr lang="es-ES" sz="700" b="1" i="1" dirty="0"/>
              <a:t>De las disposiciones administrativas.</a:t>
            </a:r>
            <a:endParaRPr lang="es-MX" sz="700" dirty="0"/>
          </a:p>
          <a:p>
            <a:r>
              <a:rPr lang="es-ES" sz="700" b="1" dirty="0"/>
              <a:t> </a:t>
            </a:r>
            <a:endParaRPr lang="es-MX" sz="700" dirty="0"/>
          </a:p>
          <a:p>
            <a:r>
              <a:rPr lang="es-ES" sz="700" b="1" dirty="0"/>
              <a:t>Artículo 62.</a:t>
            </a:r>
            <a:r>
              <a:rPr lang="es-ES" sz="700" dirty="0"/>
              <a:t> El inicio y fin del semestre  será  el que el Consejo General Universitario apruebe, así como los diferentes cronogramas de actividades.</a:t>
            </a:r>
            <a:endParaRPr lang="es-MX" sz="700" dirty="0"/>
          </a:p>
          <a:p>
            <a:r>
              <a:rPr lang="es-ES" sz="700" b="1" dirty="0"/>
              <a:t>Artículo 63.</a:t>
            </a:r>
            <a:r>
              <a:rPr lang="es-MX" sz="700" dirty="0"/>
              <a:t> En cumplimiento al DECRETO DEL H. CONGRESO DE LA UNION DE LOS ESTADOS UNIDOS MEXICANOS, publicado en el Diario Oficial de la Federación el día 8 de septiembre del 2000 se designa el ingreso exterior de la escuela cómo área de fumadores.</a:t>
            </a:r>
          </a:p>
          <a:p>
            <a:r>
              <a:rPr lang="es-MX" sz="700" b="1" dirty="0"/>
              <a:t>Artículo 64</a:t>
            </a:r>
            <a:r>
              <a:rPr lang="es-MX" sz="700" dirty="0"/>
              <a:t>. El anterior artículo solo es aplicable a la comunidad universitaria mayor de edad.</a:t>
            </a:r>
          </a:p>
          <a:p>
            <a:r>
              <a:rPr lang="es-ES" sz="700" b="1" dirty="0"/>
              <a:t>Artículo 65.</a:t>
            </a:r>
            <a:r>
              <a:rPr lang="es-MX" sz="700" dirty="0"/>
              <a:t> Se prohíben estrictamente juegos de azar en el interior de la escuela.</a:t>
            </a:r>
          </a:p>
          <a:p>
            <a:r>
              <a:rPr lang="es-ES" sz="700" b="1" dirty="0"/>
              <a:t>Artículo 65.</a:t>
            </a:r>
            <a:r>
              <a:rPr lang="es-MX" sz="700" dirty="0"/>
              <a:t> La administración de esta escuela se reserva el derecho de llamar a los padres o tutores de los alumnos que infrinjan  el presente reglamento así como aquellos trámites o notificaciones en que se considere necesaria su presencia o conocimiento de los mismos.</a:t>
            </a:r>
          </a:p>
          <a:p>
            <a:r>
              <a:rPr lang="es-ES" sz="700" b="1" dirty="0"/>
              <a:t>Artículo 66.</a:t>
            </a:r>
            <a:r>
              <a:rPr lang="es-MX" sz="700" dirty="0"/>
              <a:t> Se sancionará quien sustraiga o falsifique documentos o informes oficiales así como materiales propios de la escuela o que se encuentren en calidad de resguardo.</a:t>
            </a:r>
          </a:p>
          <a:p>
            <a:r>
              <a:rPr lang="es-ES" sz="700" b="1" dirty="0"/>
              <a:t>Artículo 67.</a:t>
            </a:r>
            <a:r>
              <a:rPr lang="es-MX" sz="700" dirty="0"/>
              <a:t> Las autoridades de la Preparatoria reconocerán como representantes legítimos del interés estudiantil, académico y administrativo a aquellos organismos avalados por el Consejo General Universitario, Consejo Universitario de Educación Media Superior y Consejo de Escuela de la Preparatoria Regional de Zapotiltic.</a:t>
            </a:r>
          </a:p>
          <a:p>
            <a:r>
              <a:rPr lang="es-ES" sz="700" b="1" dirty="0"/>
              <a:t>Artículo 68.</a:t>
            </a:r>
            <a:r>
              <a:rPr lang="es-MX" sz="700" dirty="0"/>
              <a:t> La Dirección de la preparatoria a petición de los miembros de la comunidad universitaria podrán  conceder la autorización para llevar a cabo actividades académicas, culturales, deportivas y sociales.</a:t>
            </a:r>
          </a:p>
          <a:p>
            <a:r>
              <a:rPr lang="es-ES" sz="700" b="1" dirty="0"/>
              <a:t>Artículo 69.</a:t>
            </a:r>
            <a:r>
              <a:rPr lang="es-MX" sz="700" dirty="0"/>
              <a:t> La comunidad universitaria de esta escuela preparatoria recibirá en un plazo razonable la resolución acordada a sus peticiones y quejas.</a:t>
            </a:r>
          </a:p>
          <a:p>
            <a:r>
              <a:rPr lang="es-ES" sz="700" b="1" dirty="0"/>
              <a:t>Artículo 70.</a:t>
            </a:r>
            <a:r>
              <a:rPr lang="es-MX" sz="700" dirty="0"/>
              <a:t> Los asuntos académicos serán presentados en la Dirección de la Escuela quien a su juicio considerará a la Coordinación Académica para la resolución de los mismos.</a:t>
            </a:r>
          </a:p>
          <a:p>
            <a:r>
              <a:rPr lang="es-ES" sz="700" b="1" dirty="0"/>
              <a:t>Artículo 71.</a:t>
            </a:r>
            <a:r>
              <a:rPr lang="es-MX" sz="700" dirty="0"/>
              <a:t> Incurrirán en responsabilidad y ameritarán sanciones los miembros de la Escuela Preparatoria Regional de Zapotiltic,  quienes cometan faltas o violaciones en los términos de la Ley Orgánica de la Universidad de Guadalajara y demás ordenamientos universitarios, así como el presente reglamento.</a:t>
            </a:r>
          </a:p>
          <a:p>
            <a:r>
              <a:rPr lang="es-MX" sz="700" b="1" dirty="0"/>
              <a:t>Artículo  72.</a:t>
            </a:r>
            <a:r>
              <a:rPr lang="es-MX" sz="700" dirty="0"/>
              <a:t> </a:t>
            </a:r>
            <a:r>
              <a:rPr lang="es-ES" sz="700" dirty="0"/>
              <a:t>Todas    y  cada   una  de  las  disposiciones  y consecuencias   que de la Ley Orgánica y toda su normatividad    emanen,  son aplicables  en esta dependencia Universitaria.</a:t>
            </a:r>
            <a:endParaRPr lang="es-MX" sz="700" dirty="0"/>
          </a:p>
          <a:p>
            <a:r>
              <a:rPr lang="es-ES" sz="700" dirty="0"/>
              <a:t> </a:t>
            </a:r>
            <a:endParaRPr lang="es-MX" sz="700" dirty="0"/>
          </a:p>
          <a:p>
            <a:r>
              <a:rPr lang="es-ES" sz="700" dirty="0"/>
              <a:t> </a:t>
            </a:r>
            <a:endParaRPr lang="es-MX" sz="700" dirty="0"/>
          </a:p>
          <a:p>
            <a:pPr algn="ctr"/>
            <a:r>
              <a:rPr lang="es-MX" sz="700" dirty="0"/>
              <a:t>Atentamente</a:t>
            </a:r>
          </a:p>
          <a:p>
            <a:pPr algn="ctr"/>
            <a:r>
              <a:rPr lang="es-MX" sz="700" b="1" dirty="0"/>
              <a:t>“Piensa y Trabaja”</a:t>
            </a:r>
            <a:endParaRPr lang="es-MX" sz="700" dirty="0"/>
          </a:p>
          <a:p>
            <a:pPr algn="ctr"/>
            <a:r>
              <a:rPr lang="es-MX" sz="700" dirty="0"/>
              <a:t> </a:t>
            </a:r>
          </a:p>
          <a:p>
            <a:pPr algn="ctr"/>
            <a:r>
              <a:rPr lang="es-MX" sz="700" b="1" dirty="0"/>
              <a:t> </a:t>
            </a:r>
            <a:endParaRPr lang="es-MX" sz="700" dirty="0"/>
          </a:p>
          <a:p>
            <a:pPr algn="ctr"/>
            <a:r>
              <a:rPr lang="es-MX" sz="700" b="1" dirty="0"/>
              <a:t>H. Consejo de Escuela Preparatoria Regional de </a:t>
            </a:r>
            <a:r>
              <a:rPr lang="es-MX" sz="700" b="1" dirty="0" smtClean="0"/>
              <a:t>Zapotiltic</a:t>
            </a:r>
          </a:p>
          <a:p>
            <a:pPr algn="ctr"/>
            <a:r>
              <a:rPr lang="es-MX" sz="700" b="1" dirty="0" smtClean="0"/>
              <a:t>2010-2011</a:t>
            </a:r>
            <a:endParaRPr lang="es-MX" sz="700" dirty="0"/>
          </a:p>
          <a:p>
            <a:pPr algn="ctr"/>
            <a:endParaRPr lang="es-MX" sz="700" dirty="0"/>
          </a:p>
        </p:txBody>
      </p:sp>
    </p:spTree>
    <p:extLst>
      <p:ext uri="{BB962C8B-B14F-4D97-AF65-F5344CB8AC3E}">
        <p14:creationId xmlns:p14="http://schemas.microsoft.com/office/powerpoint/2010/main" val="1632873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2812</Words>
  <Application>Microsoft Office PowerPoint</Application>
  <PresentationFormat>Presentación en pantalla (4:3)</PresentationFormat>
  <Paragraphs>142</Paragraphs>
  <Slides>2</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Bahnschrift SemiBold Condensed</vt:lpstr>
      <vt:lpstr>Calibri</vt:lpstr>
      <vt:lpstr>Times New Roman</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COMPAQ</dc:creator>
  <cp:lastModifiedBy>Admin Lab</cp:lastModifiedBy>
  <cp:revision>10</cp:revision>
  <dcterms:created xsi:type="dcterms:W3CDTF">2011-11-08T19:42:06Z</dcterms:created>
  <dcterms:modified xsi:type="dcterms:W3CDTF">2022-03-16T17:53:16Z</dcterms:modified>
</cp:coreProperties>
</file>